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0" r:id="rId2"/>
    <p:sldId id="279" r:id="rId3"/>
    <p:sldId id="304" r:id="rId4"/>
    <p:sldId id="305" r:id="rId5"/>
    <p:sldId id="320" r:id="rId6"/>
    <p:sldId id="321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80" r:id="rId17"/>
    <p:sldId id="315" r:id="rId18"/>
    <p:sldId id="316" r:id="rId19"/>
    <p:sldId id="317" r:id="rId20"/>
    <p:sldId id="318" r:id="rId21"/>
    <p:sldId id="319" r:id="rId22"/>
    <p:sldId id="310" r:id="rId23"/>
    <p:sldId id="28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9F05B-C8D7-4BED-8D7F-2659D876D09A}" type="datetimeFigureOut">
              <a:rPr lang="en-US" smtClean="0"/>
              <a:t>2/12/2014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C6280-0F13-4203-8F6C-C76DA05C4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3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BE9CB-19F5-40F8-A7E4-998B8F0F1F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16781-2B66-4CFE-9B21-D2FC0D9B0897}" type="datetimeFigureOut">
              <a:rPr lang="en-US" smtClean="0"/>
              <a:pPr/>
              <a:t>2/12/2014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EEFEC-30C6-45A6-9A1D-A5752746CA1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madrzy\My%20Documents\FD%20Oct_2011\WDF%202%20Gas%20Flow%20SBS.wm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madrzy\My%20Documents\FD%20Oct_2011\Slide%2042%20PSFAtest2%20Times%204.m1v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Documents%20and%20Settings\madrzy\My%20Documents\FD%20Oct_2011\Test%205%20Overview%204x.wmv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Plan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Objective: To evaluate the effectiveness </a:t>
            </a:r>
            <a:r>
              <a:rPr lang="en-US" dirty="0" smtClean="0"/>
              <a:t>hose streams </a:t>
            </a:r>
            <a:r>
              <a:rPr lang="en-US" dirty="0" smtClean="0"/>
              <a:t>for </a:t>
            </a:r>
            <a:r>
              <a:rPr lang="en-US" dirty="0" smtClean="0"/>
              <a:t>exterior offensive structural </a:t>
            </a:r>
            <a:r>
              <a:rPr lang="en-US" dirty="0" smtClean="0"/>
              <a:t>firefighting</a:t>
            </a:r>
          </a:p>
          <a:p>
            <a:r>
              <a:rPr lang="en-US" dirty="0" smtClean="0"/>
              <a:t>Approach: Real scale, instrumented fire suppression experiments. </a:t>
            </a:r>
          </a:p>
          <a:p>
            <a:r>
              <a:rPr lang="en-US" dirty="0" smtClean="0"/>
              <a:t>Key </a:t>
            </a:r>
            <a:r>
              <a:rPr lang="en-US" dirty="0" smtClean="0"/>
              <a:t>issues</a:t>
            </a:r>
          </a:p>
          <a:p>
            <a:pPr lvl="2"/>
            <a:r>
              <a:rPr lang="en-US" dirty="0" smtClean="0"/>
              <a:t>Ventilation and flow paths</a:t>
            </a:r>
          </a:p>
          <a:p>
            <a:pPr lvl="2"/>
            <a:r>
              <a:rPr lang="en-US" dirty="0" smtClean="0"/>
              <a:t>Gas </a:t>
            </a:r>
            <a:r>
              <a:rPr lang="en-US" dirty="0" smtClean="0"/>
              <a:t>Cooling</a:t>
            </a:r>
          </a:p>
          <a:p>
            <a:pPr lvl="2"/>
            <a:r>
              <a:rPr lang="en-US" dirty="0" smtClean="0"/>
              <a:t>Suppression</a:t>
            </a:r>
          </a:p>
          <a:p>
            <a:pPr lvl="2"/>
            <a:r>
              <a:rPr lang="en-US" dirty="0" smtClean="0"/>
              <a:t>Model validation data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Bi-Directional Probes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81200"/>
          </a:xfrm>
        </p:spPr>
        <p:txBody>
          <a:bodyPr/>
          <a:lstStyle/>
          <a:p>
            <a:r>
              <a:rPr lang="en-US" sz="2400" dirty="0" smtClean="0"/>
              <a:t>Used to determine direction and speed of gas flows.</a:t>
            </a:r>
          </a:p>
          <a:p>
            <a:r>
              <a:rPr lang="en-US" sz="2400" dirty="0" smtClean="0"/>
              <a:t>Rely on a differential pressure sensor and a thermocouple.</a:t>
            </a:r>
          </a:p>
          <a:p>
            <a:r>
              <a:rPr lang="en-US" sz="2400" dirty="0" smtClean="0"/>
              <a:t>Moisture adversely affects measurement.</a:t>
            </a:r>
          </a:p>
          <a:p>
            <a:r>
              <a:rPr lang="en-US" sz="2400" dirty="0" smtClean="0"/>
              <a:t>Water in the pressure tubes – no measurement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 descr="C:\Documents and Settings\madrzy\My Documents\USFA - PCM\Dan Photos\P7120063.JPG"/>
          <p:cNvPicPr>
            <a:picLocks noChangeAspect="1" noChangeArrowheads="1"/>
          </p:cNvPicPr>
          <p:nvPr/>
        </p:nvPicPr>
        <p:blipFill>
          <a:blip r:embed="rId2" cstate="print"/>
          <a:srcRect r="30660" b="47170"/>
          <a:stretch>
            <a:fillRect/>
          </a:stretch>
        </p:blipFill>
        <p:spPr bwMode="auto">
          <a:xfrm>
            <a:off x="4953000" y="3581400"/>
            <a:ext cx="3733800" cy="2133600"/>
          </a:xfrm>
          <a:prstGeom prst="rect">
            <a:avLst/>
          </a:prstGeom>
          <a:noFill/>
        </p:spPr>
      </p:pic>
      <p:pic>
        <p:nvPicPr>
          <p:cNvPr id="5" name="Picture 4" descr="P7120090.JPG"/>
          <p:cNvPicPr>
            <a:picLocks noChangeAspect="1"/>
          </p:cNvPicPr>
          <p:nvPr/>
        </p:nvPicPr>
        <p:blipFill>
          <a:blip r:embed="rId3" cstate="print"/>
          <a:srcRect l="25926" r="11111"/>
          <a:stretch>
            <a:fillRect/>
          </a:stretch>
        </p:blipFill>
        <p:spPr>
          <a:xfrm>
            <a:off x="533400" y="3124200"/>
            <a:ext cx="3048000" cy="3630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Infrared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used to “see” thermal flows</a:t>
            </a:r>
          </a:p>
          <a:p>
            <a:r>
              <a:rPr lang="en-US" dirty="0" smtClean="0"/>
              <a:t>Can be used post test to record energy emission from ceilings, walls and floors within the test structure, post suppression</a:t>
            </a:r>
          </a:p>
          <a:p>
            <a:r>
              <a:rPr lang="en-US" dirty="0" smtClean="0"/>
              <a:t>Can be used post suppression to record energy emission from fuel package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cameras used to document experiments.</a:t>
            </a:r>
          </a:p>
          <a:p>
            <a:r>
              <a:rPr lang="en-US" dirty="0" smtClean="0"/>
              <a:t>Used to confirm experimental timeline and events during experiment.</a:t>
            </a:r>
          </a:p>
          <a:p>
            <a:r>
              <a:rPr lang="en-US" dirty="0" smtClean="0"/>
              <a:t>Line of sight needed.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3074" name="Picture 2" descr="E:\Public\G\Andrew\P6240308.JPG"/>
          <p:cNvPicPr>
            <a:picLocks noChangeAspect="1" noChangeArrowheads="1"/>
          </p:cNvPicPr>
          <p:nvPr/>
        </p:nvPicPr>
        <p:blipFill>
          <a:blip r:embed="rId2" cstate="print"/>
          <a:srcRect l="25684" r="14386" b="3571"/>
          <a:stretch>
            <a:fillRect/>
          </a:stretch>
        </p:blipFill>
        <p:spPr bwMode="auto">
          <a:xfrm>
            <a:off x="5943600" y="3276599"/>
            <a:ext cx="2760133" cy="35487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- IR Examples</a:t>
            </a:r>
            <a:endParaRPr lang="en-US" dirty="0"/>
          </a:p>
        </p:txBody>
      </p:sp>
      <p:pic>
        <p:nvPicPr>
          <p:cNvPr id="4" name="WDF 2 Gas Flow SBS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143000" y="1576388"/>
            <a:ext cx="685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 42 PSFAtest2 Times 4.m1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90500" y="762000"/>
            <a:ext cx="8686800" cy="579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 Monitor</a:t>
            </a:r>
            <a:endParaRPr lang="en-US" dirty="0"/>
          </a:p>
        </p:txBody>
      </p:sp>
      <p:pic>
        <p:nvPicPr>
          <p:cNvPr id="7170" name="Picture 2" descr="E:\August 205\Flowing_Water_Outside\IMG_275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7527" y="1600200"/>
            <a:ext cx="6788945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Flow Rate</a:t>
            </a:r>
            <a:endParaRPr lang="en-US" dirty="0"/>
          </a:p>
        </p:txBody>
      </p:sp>
      <p:pic>
        <p:nvPicPr>
          <p:cNvPr id="6146" name="Picture 2" descr="E:\August 205\IMG_269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6179345" cy="4119563"/>
          </a:xfrm>
          <a:prstGeom prst="rect">
            <a:avLst/>
          </a:prstGeom>
          <a:noFill/>
        </p:spPr>
      </p:pic>
      <p:pic>
        <p:nvPicPr>
          <p:cNvPr id="6147" name="Picture 3" descr="E:\DC Fire\IMG_9393.JPG"/>
          <p:cNvPicPr>
            <a:picLocks noChangeAspect="1" noChangeArrowheads="1"/>
          </p:cNvPicPr>
          <p:nvPr/>
        </p:nvPicPr>
        <p:blipFill>
          <a:blip r:embed="rId3" cstate="print"/>
          <a:srcRect l="49735" b="4762"/>
          <a:stretch>
            <a:fillRect/>
          </a:stretch>
        </p:blipFill>
        <p:spPr bwMode="auto">
          <a:xfrm>
            <a:off x="5524500" y="1905000"/>
            <a:ext cx="36195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3" descr="TownhouseIsometricFL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838200"/>
            <a:ext cx="4668838" cy="275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1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Townhouse Fire</a:t>
            </a:r>
          </a:p>
        </p:txBody>
      </p:sp>
      <p:pic>
        <p:nvPicPr>
          <p:cNvPr id="301060" name="Picture 2" descr="TownhouseIsometricFL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05163"/>
            <a:ext cx="495300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1061" name="Picture 5" descr="P3100319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886200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1062" name="Picture 6" descr="P310032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143000"/>
            <a:ext cx="2946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1063" name="Picture 7" descr="P3100323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381000"/>
            <a:ext cx="223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rot="16200000" flipH="1">
            <a:off x="800100" y="3467100"/>
            <a:ext cx="1295400" cy="457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 flipV="1">
            <a:off x="5638800" y="1905000"/>
            <a:ext cx="2209800" cy="5334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2895600" y="4495800"/>
            <a:ext cx="1219200" cy="3048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 5 Overview 4x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Post Fire</a:t>
            </a:r>
          </a:p>
        </p:txBody>
      </p:sp>
      <p:pic>
        <p:nvPicPr>
          <p:cNvPr id="316419" name="Content Placeholder 6" descr="P3120891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179513"/>
            <a:ext cx="3476625" cy="2606675"/>
          </a:xfrm>
        </p:spPr>
      </p:pic>
      <p:pic>
        <p:nvPicPr>
          <p:cNvPr id="316420" name="Content Placeholder 10" descr="P3140341.JP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867400" y="762000"/>
            <a:ext cx="2914650" cy="2185988"/>
          </a:xfrm>
        </p:spPr>
      </p:pic>
      <p:pic>
        <p:nvPicPr>
          <p:cNvPr id="316421" name="Content Placeholder 7" descr="P3140299.JPG"/>
          <p:cNvPicPr>
            <a:picLocks noGrp="1" noChangeAspect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017588" y="3938588"/>
            <a:ext cx="2917825" cy="2187575"/>
          </a:xfrm>
        </p:spPr>
      </p:pic>
      <p:pic>
        <p:nvPicPr>
          <p:cNvPr id="316422" name="Content Placeholder 13" descr="P3140291.JPG"/>
          <p:cNvPicPr>
            <a:picLocks noGrp="1" noChangeAspect="1"/>
          </p:cNvPicPr>
          <p:nvPr>
            <p:ph sz="quarter" idx="4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73713" y="3573463"/>
            <a:ext cx="2187575" cy="2917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Delaware County (PA) Emergency Services Training Center</a:t>
            </a:r>
            <a:endParaRPr lang="en-US" dirty="0"/>
          </a:p>
        </p:txBody>
      </p:sp>
      <p:pic>
        <p:nvPicPr>
          <p:cNvPr id="5122" name="Picture 2" descr="E:\Dell D820 Backup\My Docs\DELCO_2010\Planning\Foundation_9-2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2" name="Content Placeholder 6" descr="T05 Bedroom TC Array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4572000" cy="3592513"/>
          </a:xfrm>
        </p:spPr>
      </p:pic>
      <p:pic>
        <p:nvPicPr>
          <p:cNvPr id="317443" name="Content Placeholder 7" descr="T05 Hallway TC Array.pn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724400" y="152400"/>
            <a:ext cx="4419600" cy="3471863"/>
          </a:xfrm>
        </p:spPr>
      </p:pic>
      <p:pic>
        <p:nvPicPr>
          <p:cNvPr id="317444" name="Content Placeholder 8" descr="T05 Kitchen TC Array.png"/>
          <p:cNvPicPr>
            <a:picLocks noGrp="1" noChangeAspect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0" y="3276600"/>
            <a:ext cx="4557713" cy="3581400"/>
          </a:xfrm>
        </p:spPr>
      </p:pic>
      <p:pic>
        <p:nvPicPr>
          <p:cNvPr id="317445" name="Content Placeholder 9" descr="T05 Living Room TC Array.png"/>
          <p:cNvPicPr>
            <a:picLocks noGrp="1" noChangeAspect="1"/>
          </p:cNvPicPr>
          <p:nvPr>
            <p:ph sz="quarter" idx="4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76800" y="3505200"/>
            <a:ext cx="4267200" cy="3352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Content Placeholder 9" descr="T05 BR Window Velocity.png"/>
          <p:cNvPicPr>
            <a:picLocks noGrp="1" noChangeAspect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294188" y="3048000"/>
            <a:ext cx="4849812" cy="3810000"/>
          </a:xfrm>
        </p:spPr>
      </p:pic>
      <p:pic>
        <p:nvPicPr>
          <p:cNvPr id="318467" name="Picture 3" descr="T05_BR_Window_TC_.wm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"/>
            <a:ext cx="5715000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PA21051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4617" cy="4525963"/>
          </a:xfrm>
        </p:spPr>
      </p:pic>
      <p:pic>
        <p:nvPicPr>
          <p:cNvPr id="2050" name="Picture 2" descr="G:\Test 3 10_21_10\Photos\PA21055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971800"/>
            <a:ext cx="5181600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Spray Density/Area of Influence</a:t>
            </a:r>
            <a:endParaRPr lang="en-US" dirty="0"/>
          </a:p>
        </p:txBody>
      </p:sp>
      <p:pic>
        <p:nvPicPr>
          <p:cNvPr id="13314" name="Picture 2" descr="E:\Final BU DellD810\My Documents\NFPRF\Water Flow\P1150255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3315" name="Picture 3" descr="E:\Final BU DellD810\My Documents\NFPRF\Water Flow\P115029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:\Dell D820 Backup\My Docs\DELCO_2010\Planning\Top_Structure_10-12-1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Arrangement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100002"/>
              </p:ext>
            </p:extLst>
          </p:nvPr>
        </p:nvGraphicFramePr>
        <p:xfrm>
          <a:off x="838200" y="1200150"/>
          <a:ext cx="7086600" cy="5476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3" imgW="7543768" imgH="5829216" progId="AcroExch.Document.7">
                  <p:embed/>
                </p:oleObj>
              </mc:Choice>
              <mc:Fallback>
                <p:oleObj name="Acrobat Document" r:id="rId3" imgW="7543768" imgH="58292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200150"/>
                        <a:ext cx="7086600" cy="5476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09"/>
            <a:ext cx="8229600" cy="1143000"/>
          </a:xfrm>
        </p:spPr>
        <p:txBody>
          <a:bodyPr/>
          <a:lstStyle/>
          <a:p>
            <a:r>
              <a:rPr lang="en-US" dirty="0" smtClean="0"/>
              <a:t>Potential Arrangement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316655"/>
              </p:ext>
            </p:extLst>
          </p:nvPr>
        </p:nvGraphicFramePr>
        <p:xfrm>
          <a:off x="609600" y="1035627"/>
          <a:ext cx="75438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Acrobat Document" r:id="rId3" imgW="7543768" imgH="5829216" progId="AcroExch.Document.7">
                  <p:embed/>
                </p:oleObj>
              </mc:Choice>
              <mc:Fallback>
                <p:oleObj name="Acrobat Document" r:id="rId3" imgW="7543768" imgH="58292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035627"/>
                        <a:ext cx="75438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00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Potential Arrangement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156387"/>
              </p:ext>
            </p:extLst>
          </p:nvPr>
        </p:nvGraphicFramePr>
        <p:xfrm>
          <a:off x="762000" y="1028700"/>
          <a:ext cx="7543800" cy="582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Acrobat Document" r:id="rId3" imgW="7543768" imgH="5829216" progId="AcroExch.Document.7">
                  <p:embed/>
                </p:oleObj>
              </mc:Choice>
              <mc:Fallback>
                <p:oleObj name="Acrobat Document" r:id="rId3" imgW="7543768" imgH="582921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028700"/>
                        <a:ext cx="7543800" cy="582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00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Thermocouples</a:t>
            </a:r>
          </a:p>
          <a:p>
            <a:r>
              <a:rPr lang="en-US" dirty="0" smtClean="0"/>
              <a:t>Total Heat Flux Sensors</a:t>
            </a:r>
          </a:p>
          <a:p>
            <a:r>
              <a:rPr lang="en-US" dirty="0" smtClean="0"/>
              <a:t>Radiometers</a:t>
            </a:r>
          </a:p>
          <a:p>
            <a:r>
              <a:rPr lang="en-US" dirty="0" smtClean="0"/>
              <a:t>Bi-Directional Probes</a:t>
            </a:r>
          </a:p>
          <a:p>
            <a:r>
              <a:rPr lang="en-US" dirty="0" smtClean="0"/>
              <a:t>IR Video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Water/foam flow rate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Thermocouples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9718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Used to estimated the gas temperature</a:t>
            </a:r>
          </a:p>
          <a:p>
            <a:r>
              <a:rPr lang="en-US" sz="2200" dirty="0" smtClean="0"/>
              <a:t>Once they get wet, they may no longer be providing data about the gas temperature</a:t>
            </a:r>
          </a:p>
          <a:p>
            <a:r>
              <a:rPr lang="en-US" sz="2200" dirty="0" smtClean="0"/>
              <a:t>Potential Approaches</a:t>
            </a:r>
          </a:p>
          <a:p>
            <a:pPr lvl="1"/>
            <a:r>
              <a:rPr lang="en-US" sz="2000" dirty="0" smtClean="0"/>
              <a:t>Two sets – Bare bead – exposed and bare bead covered with a shield to protect from direct liquid contact</a:t>
            </a:r>
          </a:p>
          <a:p>
            <a:pPr lvl="1"/>
            <a:r>
              <a:rPr lang="en-US" sz="2000" dirty="0" smtClean="0"/>
              <a:t>Two sets – one measuring to the point of suppression, insert another after suppression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P71201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400550"/>
            <a:ext cx="3276600" cy="2457450"/>
          </a:xfrm>
          <a:prstGeom prst="rect">
            <a:avLst/>
          </a:prstGeom>
        </p:spPr>
      </p:pic>
      <p:pic>
        <p:nvPicPr>
          <p:cNvPr id="7" name="Picture 6" descr="P7120157.JPG"/>
          <p:cNvPicPr>
            <a:picLocks noChangeAspect="1"/>
          </p:cNvPicPr>
          <p:nvPr/>
        </p:nvPicPr>
        <p:blipFill>
          <a:blip r:embed="rId3" cstate="print"/>
          <a:srcRect l="68334" t="43333" r="18333" b="36667"/>
          <a:stretch>
            <a:fillRect/>
          </a:stretch>
        </p:blipFill>
        <p:spPr>
          <a:xfrm rot="5400000">
            <a:off x="4489845" y="3862389"/>
            <a:ext cx="2819401" cy="3171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Heat Flux &amp; Radiometers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Used to measure the rate of energy transfer in to the surface of the sensor</a:t>
            </a:r>
          </a:p>
          <a:p>
            <a:r>
              <a:rPr lang="en-US" sz="2400" dirty="0" smtClean="0"/>
              <a:t>May be used to monitor the energy from the fire/compartment</a:t>
            </a:r>
          </a:p>
          <a:p>
            <a:r>
              <a:rPr lang="en-US" sz="2400" dirty="0" smtClean="0"/>
              <a:t>Used in pairs can assess convective </a:t>
            </a:r>
            <a:r>
              <a:rPr lang="en-US" sz="2400" dirty="0" err="1" smtClean="0"/>
              <a:t>vs</a:t>
            </a:r>
            <a:r>
              <a:rPr lang="en-US" sz="2400" dirty="0" smtClean="0"/>
              <a:t> </a:t>
            </a:r>
            <a:r>
              <a:rPr lang="en-US" sz="2400" dirty="0" err="1" smtClean="0"/>
              <a:t>radiative</a:t>
            </a:r>
            <a:r>
              <a:rPr lang="en-US" sz="2400" dirty="0" smtClean="0"/>
              <a:t> heat transfer components</a:t>
            </a:r>
          </a:p>
          <a:p>
            <a:r>
              <a:rPr lang="en-US" sz="2400" dirty="0" smtClean="0"/>
              <a:t>If covered with water or foam limited value of resulting post suppression data.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P7110037.JPG"/>
          <p:cNvPicPr>
            <a:picLocks noChangeAspect="1"/>
          </p:cNvPicPr>
          <p:nvPr/>
        </p:nvPicPr>
        <p:blipFill>
          <a:blip r:embed="rId2" cstate="print"/>
          <a:srcRect l="23334" t="44428" r="35000" b="36666"/>
          <a:stretch>
            <a:fillRect/>
          </a:stretch>
        </p:blipFill>
        <p:spPr>
          <a:xfrm>
            <a:off x="3200400" y="3810000"/>
            <a:ext cx="5105400" cy="1737360"/>
          </a:xfrm>
          <a:prstGeom prst="rect">
            <a:avLst/>
          </a:prstGeom>
        </p:spPr>
      </p:pic>
      <p:pic>
        <p:nvPicPr>
          <p:cNvPr id="5" name="Picture 4" descr="P7120150.JPG"/>
          <p:cNvPicPr>
            <a:picLocks noChangeAspect="1"/>
          </p:cNvPicPr>
          <p:nvPr/>
        </p:nvPicPr>
        <p:blipFill>
          <a:blip r:embed="rId3" cstate="print"/>
          <a:srcRect l="35834" t="36667" r="33333" b="46667"/>
          <a:stretch>
            <a:fillRect/>
          </a:stretch>
        </p:blipFill>
        <p:spPr>
          <a:xfrm>
            <a:off x="6096000" y="5257800"/>
            <a:ext cx="2819400" cy="1143000"/>
          </a:xfrm>
          <a:prstGeom prst="rect">
            <a:avLst/>
          </a:prstGeom>
        </p:spPr>
      </p:pic>
      <p:pic>
        <p:nvPicPr>
          <p:cNvPr id="6" name="Picture 5" descr="P7120172.JPG"/>
          <p:cNvPicPr>
            <a:picLocks noChangeAspect="1"/>
          </p:cNvPicPr>
          <p:nvPr/>
        </p:nvPicPr>
        <p:blipFill>
          <a:blip r:embed="rId4" cstate="print"/>
          <a:srcRect l="8333" t="4444" r="8333" b="54444"/>
          <a:stretch>
            <a:fillRect/>
          </a:stretch>
        </p:blipFill>
        <p:spPr>
          <a:xfrm>
            <a:off x="228600" y="4969002"/>
            <a:ext cx="5105400" cy="1888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303</Words>
  <Application>Microsoft Office PowerPoint</Application>
  <PresentationFormat>On-screen Show (4:3)</PresentationFormat>
  <Paragraphs>50</Paragraphs>
  <Slides>23</Slides>
  <Notes>0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Adobe Acrobat Document</vt:lpstr>
      <vt:lpstr>Experimental Plan</vt:lpstr>
      <vt:lpstr>Delaware County (PA) Emergency Services Training Center</vt:lpstr>
      <vt:lpstr>PowerPoint Presentation</vt:lpstr>
      <vt:lpstr>Potential Arrangement</vt:lpstr>
      <vt:lpstr>Potential Arrangement</vt:lpstr>
      <vt:lpstr>Potential Arrangement</vt:lpstr>
      <vt:lpstr>Instrumentation</vt:lpstr>
      <vt:lpstr>Thermocouples</vt:lpstr>
      <vt:lpstr>Total Heat Flux &amp; Radiometers </vt:lpstr>
      <vt:lpstr>Bi-Directional Probes</vt:lpstr>
      <vt:lpstr>Infrared Video</vt:lpstr>
      <vt:lpstr>Video</vt:lpstr>
      <vt:lpstr>Video - IR Examples</vt:lpstr>
      <vt:lpstr>PowerPoint Presentation</vt:lpstr>
      <vt:lpstr>Remote Control Monitor</vt:lpstr>
      <vt:lpstr>Water Flow Rate</vt:lpstr>
      <vt:lpstr>Townhouse Fire</vt:lpstr>
      <vt:lpstr>PowerPoint Presentation</vt:lpstr>
      <vt:lpstr>Post Fire</vt:lpstr>
      <vt:lpstr>PowerPoint Presentation</vt:lpstr>
      <vt:lpstr>PowerPoint Presentation</vt:lpstr>
      <vt:lpstr>PowerPoint Presentation</vt:lpstr>
      <vt:lpstr>Spray Density/Area of Influence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Madrzykowski, Daniel Mr.</dc:creator>
  <cp:lastModifiedBy>Madrzykowski, Daniel Mr.</cp:lastModifiedBy>
  <cp:revision>106</cp:revision>
  <dcterms:created xsi:type="dcterms:W3CDTF">2011-12-11T20:04:08Z</dcterms:created>
  <dcterms:modified xsi:type="dcterms:W3CDTF">2014-02-12T14:26:46Z</dcterms:modified>
</cp:coreProperties>
</file>